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18288000" cy="10287000"/>
  <p:notesSz cx="6858000" cy="9144000"/>
  <p:embeddedFontLst>
    <p:embeddedFont>
      <p:font typeface="Myriad" charset="1" panose="020B0503030403020204"/>
      <p:regular r:id="rId10"/>
    </p:embeddedFont>
    <p:embeddedFont>
      <p:font typeface="Playlist Script" charset="1" panose="00000000000000000000"/>
      <p:regular r:id="rId11"/>
    </p:embeddedFont>
    <p:embeddedFont>
      <p:font typeface="Myriad Semi-Bold" charset="1" panose="020B0603030403020204"/>
      <p:regular r:id="rId12"/>
    </p:embeddedFont>
    <p:embeddedFont>
      <p:font typeface="Myriad Bold" charset="1" panose="020B0703030403020204"/>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https://www.ascendwga.com/bbb2026" TargetMode="External" Type="http://schemas.openxmlformats.org/officeDocument/2006/relationships/hyperlink"/><Relationship Id="rId12" Target="https://www.ascendwga.com/bbb2026" TargetMode="External" Type="http://schemas.openxmlformats.org/officeDocument/2006/relationships/hyperlink"/><Relationship Id="rId13" Target="https://www.ascendwga.com/tours" TargetMode="External" Type="http://schemas.openxmlformats.org/officeDocument/2006/relationships/hyperlink"/><Relationship Id="rId14" Target="../media/image12.png" Type="http://schemas.openxmlformats.org/officeDocument/2006/relationships/image"/><Relationship Id="rId15" Target="../media/image1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23037" r="0" b="-23037"/>
            </a:stretch>
          </a:blipFill>
        </p:spPr>
      </p:sp>
      <p:sp>
        <p:nvSpPr>
          <p:cNvPr name="Freeform 3" id="3"/>
          <p:cNvSpPr/>
          <p:nvPr/>
        </p:nvSpPr>
        <p:spPr>
          <a:xfrm flipH="false" flipV="false" rot="0">
            <a:off x="3022372" y="1920592"/>
            <a:ext cx="12243255" cy="6764398"/>
          </a:xfrm>
          <a:custGeom>
            <a:avLst/>
            <a:gdLst/>
            <a:ahLst/>
            <a:cxnLst/>
            <a:rect r="r" b="b" t="t" l="l"/>
            <a:pathLst>
              <a:path h="6764398" w="12243255">
                <a:moveTo>
                  <a:pt x="0" y="0"/>
                </a:moveTo>
                <a:lnTo>
                  <a:pt x="12243256" y="0"/>
                </a:lnTo>
                <a:lnTo>
                  <a:pt x="12243256" y="6764398"/>
                </a:lnTo>
                <a:lnTo>
                  <a:pt x="0" y="6764398"/>
                </a:lnTo>
                <a:lnTo>
                  <a:pt x="0" y="0"/>
                </a:lnTo>
                <a:close/>
              </a:path>
            </a:pathLst>
          </a:custGeom>
          <a:blipFill>
            <a:blip r:embed="rId3">
              <a:alphaModFix amt="80000"/>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237188" y="4893216"/>
            <a:ext cx="9813625" cy="1993280"/>
          </a:xfrm>
          <a:prstGeom prst="rect">
            <a:avLst/>
          </a:prstGeom>
        </p:spPr>
        <p:txBody>
          <a:bodyPr anchor="t" rtlCol="false" tIns="0" lIns="0" bIns="0" rIns="0">
            <a:spAutoFit/>
          </a:bodyPr>
          <a:lstStyle/>
          <a:p>
            <a:pPr algn="ctr">
              <a:lnSpc>
                <a:spcPts val="14559"/>
              </a:lnSpc>
              <a:spcBef>
                <a:spcPct val="0"/>
              </a:spcBef>
            </a:pPr>
            <a:r>
              <a:rPr lang="en-US" sz="10399" spc="852">
                <a:solidFill>
                  <a:srgbClr val="29ABE2"/>
                </a:solidFill>
                <a:latin typeface="Myriad"/>
                <a:ea typeface="Myriad"/>
                <a:cs typeface="Myriad"/>
                <a:sym typeface="Myriad"/>
              </a:rPr>
              <a:t>BOOMERANG</a:t>
            </a:r>
          </a:p>
        </p:txBody>
      </p:sp>
      <p:sp>
        <p:nvSpPr>
          <p:cNvPr name="TextBox 5" id="5"/>
          <p:cNvSpPr txBox="true"/>
          <p:nvPr/>
        </p:nvSpPr>
        <p:spPr>
          <a:xfrm rot="0">
            <a:off x="3462351" y="2861686"/>
            <a:ext cx="9733189" cy="1967882"/>
          </a:xfrm>
          <a:prstGeom prst="rect">
            <a:avLst/>
          </a:prstGeom>
        </p:spPr>
        <p:txBody>
          <a:bodyPr anchor="t" rtlCol="false" tIns="0" lIns="0" bIns="0" rIns="0">
            <a:spAutoFit/>
          </a:bodyPr>
          <a:lstStyle/>
          <a:p>
            <a:pPr algn="ctr">
              <a:lnSpc>
                <a:spcPts val="15959"/>
              </a:lnSpc>
              <a:spcBef>
                <a:spcPct val="0"/>
              </a:spcBef>
            </a:pPr>
            <a:r>
              <a:rPr lang="en-US" sz="11399">
                <a:solidFill>
                  <a:srgbClr val="29ABE2"/>
                </a:solidFill>
                <a:latin typeface="Playlist Script"/>
                <a:ea typeface="Playlist Script"/>
                <a:cs typeface="Playlist Script"/>
                <a:sym typeface="Playlist Script"/>
              </a:rPr>
              <a:t>Baby Bottle</a:t>
            </a:r>
          </a:p>
        </p:txBody>
      </p:sp>
      <p:sp>
        <p:nvSpPr>
          <p:cNvPr name="AutoShape 6" id="6"/>
          <p:cNvSpPr/>
          <p:nvPr/>
        </p:nvSpPr>
        <p:spPr>
          <a:xfrm>
            <a:off x="4641931" y="5143500"/>
            <a:ext cx="9023995" cy="0"/>
          </a:xfrm>
          <a:prstGeom prst="line">
            <a:avLst/>
          </a:prstGeom>
          <a:ln cap="rnd" w="19050">
            <a:solidFill>
              <a:srgbClr val="8CC540"/>
            </a:solidFill>
            <a:prstDash val="solid"/>
            <a:headEnd type="none" len="sm" w="sm"/>
            <a:tailEnd type="none" len="sm" w="sm"/>
          </a:ln>
        </p:spPr>
      </p:sp>
      <p:sp>
        <p:nvSpPr>
          <p:cNvPr name="Freeform 7" id="7"/>
          <p:cNvSpPr/>
          <p:nvPr/>
        </p:nvSpPr>
        <p:spPr>
          <a:xfrm flipH="false" flipV="false" rot="0">
            <a:off x="11951093" y="3190234"/>
            <a:ext cx="1548911" cy="1548911"/>
          </a:xfrm>
          <a:custGeom>
            <a:avLst/>
            <a:gdLst/>
            <a:ahLst/>
            <a:cxnLst/>
            <a:rect r="r" b="b" t="t" l="l"/>
            <a:pathLst>
              <a:path h="1548911" w="1548911">
                <a:moveTo>
                  <a:pt x="0" y="0"/>
                </a:moveTo>
                <a:lnTo>
                  <a:pt x="1548911" y="0"/>
                </a:lnTo>
                <a:lnTo>
                  <a:pt x="1548911" y="1548911"/>
                </a:lnTo>
                <a:lnTo>
                  <a:pt x="0" y="15489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8" id="8"/>
          <p:cNvSpPr/>
          <p:nvPr/>
        </p:nvSpPr>
        <p:spPr>
          <a:xfrm flipV="true">
            <a:off x="4641931" y="6764564"/>
            <a:ext cx="9023995" cy="0"/>
          </a:xfrm>
          <a:prstGeom prst="line">
            <a:avLst/>
          </a:prstGeom>
          <a:ln cap="rnd" w="19050">
            <a:solidFill>
              <a:srgbClr val="8CC540"/>
            </a:solidFill>
            <a:prstDash val="solid"/>
            <a:headEnd type="none" len="sm" w="sm"/>
            <a:tailEnd type="none" len="sm" w="sm"/>
          </a:ln>
        </p:spPr>
      </p:sp>
      <p:sp>
        <p:nvSpPr>
          <p:cNvPr name="Freeform 9" id="9"/>
          <p:cNvSpPr/>
          <p:nvPr/>
        </p:nvSpPr>
        <p:spPr>
          <a:xfrm flipH="false" flipV="false" rot="0">
            <a:off x="14373608" y="348375"/>
            <a:ext cx="892020" cy="888776"/>
          </a:xfrm>
          <a:custGeom>
            <a:avLst/>
            <a:gdLst/>
            <a:ahLst/>
            <a:cxnLst/>
            <a:rect r="r" b="b" t="t" l="l"/>
            <a:pathLst>
              <a:path h="888776" w="892020">
                <a:moveTo>
                  <a:pt x="0" y="0"/>
                </a:moveTo>
                <a:lnTo>
                  <a:pt x="892020" y="0"/>
                </a:lnTo>
                <a:lnTo>
                  <a:pt x="892020" y="888776"/>
                </a:lnTo>
                <a:lnTo>
                  <a:pt x="0" y="8887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5715292" y="351212"/>
            <a:ext cx="887358" cy="887358"/>
          </a:xfrm>
          <a:custGeom>
            <a:avLst/>
            <a:gdLst/>
            <a:ahLst/>
            <a:cxnLst/>
            <a:rect r="r" b="b" t="t" l="l"/>
            <a:pathLst>
              <a:path h="887358" w="887358">
                <a:moveTo>
                  <a:pt x="0" y="0"/>
                </a:moveTo>
                <a:lnTo>
                  <a:pt x="887358" y="0"/>
                </a:lnTo>
                <a:lnTo>
                  <a:pt x="887358" y="887358"/>
                </a:lnTo>
                <a:lnTo>
                  <a:pt x="0" y="8873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17052314" y="351212"/>
            <a:ext cx="887358" cy="887358"/>
          </a:xfrm>
          <a:custGeom>
            <a:avLst/>
            <a:gdLst/>
            <a:ahLst/>
            <a:cxnLst/>
            <a:rect r="r" b="b" t="t" l="l"/>
            <a:pathLst>
              <a:path h="887358" w="887358">
                <a:moveTo>
                  <a:pt x="0" y="0"/>
                </a:moveTo>
                <a:lnTo>
                  <a:pt x="887358" y="0"/>
                </a:lnTo>
                <a:lnTo>
                  <a:pt x="887358" y="887358"/>
                </a:lnTo>
                <a:lnTo>
                  <a:pt x="0" y="88735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AutoShape 12" id="12"/>
          <p:cNvSpPr/>
          <p:nvPr/>
        </p:nvSpPr>
        <p:spPr>
          <a:xfrm>
            <a:off x="2254554" y="359133"/>
            <a:ext cx="0" cy="1269907"/>
          </a:xfrm>
          <a:prstGeom prst="line">
            <a:avLst/>
          </a:prstGeom>
          <a:ln cap="flat" w="38100">
            <a:solidFill>
              <a:srgbClr val="063048"/>
            </a:solidFill>
            <a:prstDash val="solid"/>
            <a:headEnd type="none" len="sm" w="sm"/>
            <a:tailEnd type="none" len="sm" w="sm"/>
          </a:ln>
        </p:spPr>
      </p:sp>
      <p:sp>
        <p:nvSpPr>
          <p:cNvPr name="Freeform 13" id="13"/>
          <p:cNvSpPr/>
          <p:nvPr/>
        </p:nvSpPr>
        <p:spPr>
          <a:xfrm flipH="false" flipV="false" rot="0">
            <a:off x="2520958" y="-31786"/>
            <a:ext cx="2120973" cy="2120973"/>
          </a:xfrm>
          <a:custGeom>
            <a:avLst/>
            <a:gdLst/>
            <a:ahLst/>
            <a:cxnLst/>
            <a:rect r="r" b="b" t="t" l="l"/>
            <a:pathLst>
              <a:path h="2120973" w="2120973">
                <a:moveTo>
                  <a:pt x="0" y="0"/>
                </a:moveTo>
                <a:lnTo>
                  <a:pt x="2120973" y="0"/>
                </a:lnTo>
                <a:lnTo>
                  <a:pt x="2120973" y="2120972"/>
                </a:lnTo>
                <a:lnTo>
                  <a:pt x="0" y="2120972"/>
                </a:lnTo>
                <a:lnTo>
                  <a:pt x="0" y="0"/>
                </a:lnTo>
                <a:close/>
              </a:path>
            </a:pathLst>
          </a:custGeom>
          <a:blipFill>
            <a:blip r:embed="rId13"/>
            <a:stretch>
              <a:fillRect l="0" t="0" r="0" b="0"/>
            </a:stretch>
          </a:blipFill>
        </p:spPr>
      </p:sp>
      <p:sp>
        <p:nvSpPr>
          <p:cNvPr name="Freeform 14" id="14"/>
          <p:cNvSpPr/>
          <p:nvPr/>
        </p:nvSpPr>
        <p:spPr>
          <a:xfrm flipH="false" flipV="false" rot="0">
            <a:off x="0" y="139924"/>
            <a:ext cx="2217829" cy="1780668"/>
          </a:xfrm>
          <a:custGeom>
            <a:avLst/>
            <a:gdLst/>
            <a:ahLst/>
            <a:cxnLst/>
            <a:rect r="r" b="b" t="t" l="l"/>
            <a:pathLst>
              <a:path h="1780668" w="2217829">
                <a:moveTo>
                  <a:pt x="0" y="0"/>
                </a:moveTo>
                <a:lnTo>
                  <a:pt x="2217829" y="0"/>
                </a:lnTo>
                <a:lnTo>
                  <a:pt x="2217829" y="1780668"/>
                </a:lnTo>
                <a:lnTo>
                  <a:pt x="0" y="1780668"/>
                </a:lnTo>
                <a:lnTo>
                  <a:pt x="0" y="0"/>
                </a:lnTo>
                <a:close/>
              </a:path>
            </a:pathLst>
          </a:custGeom>
          <a:blipFill>
            <a:blip r:embed="rId1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23037" r="0" b="-23037"/>
            </a:stretch>
          </a:blipFill>
        </p:spPr>
      </p:sp>
      <p:sp>
        <p:nvSpPr>
          <p:cNvPr name="Freeform 3" id="3"/>
          <p:cNvSpPr/>
          <p:nvPr/>
        </p:nvSpPr>
        <p:spPr>
          <a:xfrm flipH="false" flipV="false" rot="0">
            <a:off x="2668056" y="1891721"/>
            <a:ext cx="12951889" cy="7155919"/>
          </a:xfrm>
          <a:custGeom>
            <a:avLst/>
            <a:gdLst/>
            <a:ahLst/>
            <a:cxnLst/>
            <a:rect r="r" b="b" t="t" l="l"/>
            <a:pathLst>
              <a:path h="7155919" w="12951889">
                <a:moveTo>
                  <a:pt x="0" y="0"/>
                </a:moveTo>
                <a:lnTo>
                  <a:pt x="12951888" y="0"/>
                </a:lnTo>
                <a:lnTo>
                  <a:pt x="12951888" y="7155919"/>
                </a:lnTo>
                <a:lnTo>
                  <a:pt x="0" y="7155919"/>
                </a:lnTo>
                <a:lnTo>
                  <a:pt x="0" y="0"/>
                </a:lnTo>
                <a:close/>
              </a:path>
            </a:pathLst>
          </a:custGeom>
          <a:blipFill>
            <a:blip r:embed="rId3">
              <a:alphaModFix amt="8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373608" y="348375"/>
            <a:ext cx="892020" cy="888776"/>
          </a:xfrm>
          <a:custGeom>
            <a:avLst/>
            <a:gdLst/>
            <a:ahLst/>
            <a:cxnLst/>
            <a:rect r="r" b="b" t="t" l="l"/>
            <a:pathLst>
              <a:path h="888776" w="892020">
                <a:moveTo>
                  <a:pt x="0" y="0"/>
                </a:moveTo>
                <a:lnTo>
                  <a:pt x="892020" y="0"/>
                </a:lnTo>
                <a:lnTo>
                  <a:pt x="892020" y="888776"/>
                </a:lnTo>
                <a:lnTo>
                  <a:pt x="0" y="8887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5715292" y="351212"/>
            <a:ext cx="887358" cy="887358"/>
          </a:xfrm>
          <a:custGeom>
            <a:avLst/>
            <a:gdLst/>
            <a:ahLst/>
            <a:cxnLst/>
            <a:rect r="r" b="b" t="t" l="l"/>
            <a:pathLst>
              <a:path h="887358" w="887358">
                <a:moveTo>
                  <a:pt x="0" y="0"/>
                </a:moveTo>
                <a:lnTo>
                  <a:pt x="887358" y="0"/>
                </a:lnTo>
                <a:lnTo>
                  <a:pt x="887358" y="887358"/>
                </a:lnTo>
                <a:lnTo>
                  <a:pt x="0" y="8873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7052314" y="351212"/>
            <a:ext cx="887358" cy="887358"/>
          </a:xfrm>
          <a:custGeom>
            <a:avLst/>
            <a:gdLst/>
            <a:ahLst/>
            <a:cxnLst/>
            <a:rect r="r" b="b" t="t" l="l"/>
            <a:pathLst>
              <a:path h="887358" w="887358">
                <a:moveTo>
                  <a:pt x="0" y="0"/>
                </a:moveTo>
                <a:lnTo>
                  <a:pt x="887358" y="0"/>
                </a:lnTo>
                <a:lnTo>
                  <a:pt x="887358" y="887358"/>
                </a:lnTo>
                <a:lnTo>
                  <a:pt x="0" y="8873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3019970" y="3786900"/>
            <a:ext cx="12245657" cy="4752975"/>
          </a:xfrm>
          <a:prstGeom prst="rect">
            <a:avLst/>
          </a:prstGeom>
        </p:spPr>
        <p:txBody>
          <a:bodyPr anchor="t" rtlCol="false" tIns="0" lIns="0" bIns="0" rIns="0">
            <a:spAutoFit/>
          </a:bodyPr>
          <a:lstStyle/>
          <a:p>
            <a:pPr algn="ctr">
              <a:lnSpc>
                <a:spcPts val="4199"/>
              </a:lnSpc>
            </a:pPr>
            <a:r>
              <a:rPr lang="en-US" sz="2999" b="true">
                <a:solidFill>
                  <a:srgbClr val="000000"/>
                </a:solidFill>
                <a:latin typeface="Myriad Semi-Bold"/>
                <a:ea typeface="Myriad Semi-Bold"/>
                <a:cs typeface="Myriad Semi-Bold"/>
                <a:sym typeface="Myriad Semi-Bold"/>
              </a:rPr>
              <a:t>Do you have a heart to help those in need? Want to make an eternal impact in the Kingdom of God?</a:t>
            </a:r>
          </a:p>
          <a:p>
            <a:pPr algn="ctr">
              <a:lnSpc>
                <a:spcPts val="4199"/>
              </a:lnSpc>
            </a:pPr>
          </a:p>
          <a:p>
            <a:pPr algn="ctr">
              <a:lnSpc>
                <a:spcPts val="4199"/>
              </a:lnSpc>
            </a:pPr>
            <a:r>
              <a:rPr lang="en-US" sz="2999" b="true">
                <a:solidFill>
                  <a:srgbClr val="000000"/>
                </a:solidFill>
                <a:latin typeface="Myriad Semi-Bold"/>
                <a:ea typeface="Myriad Semi-Bold"/>
                <a:cs typeface="Myriad Semi-Bold"/>
                <a:sym typeface="Myriad Semi-Bold"/>
              </a:rPr>
              <a:t>Beginning on Sanctity of Life Sunday, you can fill a bottle with spare change or an envelope with cash or checks. You can also donate online by scanning the QR code on the Baby Bottle Boomerang flyer. Your gift makes an impact with women and men in the community facing unplanned pregnancies and the lives of their unborn babies. Please return all bottles and envelopes to your designated drop off location. </a:t>
            </a:r>
          </a:p>
        </p:txBody>
      </p:sp>
      <p:sp>
        <p:nvSpPr>
          <p:cNvPr name="TextBox 8" id="8"/>
          <p:cNvSpPr txBox="true"/>
          <p:nvPr/>
        </p:nvSpPr>
        <p:spPr>
          <a:xfrm rot="0">
            <a:off x="3019970" y="2289568"/>
            <a:ext cx="12245657" cy="1083947"/>
          </a:xfrm>
          <a:prstGeom prst="rect">
            <a:avLst/>
          </a:prstGeom>
        </p:spPr>
        <p:txBody>
          <a:bodyPr anchor="t" rtlCol="false" tIns="0" lIns="0" bIns="0" rIns="0">
            <a:spAutoFit/>
          </a:bodyPr>
          <a:lstStyle/>
          <a:p>
            <a:pPr algn="ctr">
              <a:lnSpc>
                <a:spcPts val="7979"/>
              </a:lnSpc>
            </a:pPr>
            <a:r>
              <a:rPr lang="en-US" sz="5699" b="true">
                <a:solidFill>
                  <a:srgbClr val="000000"/>
                </a:solidFill>
                <a:latin typeface="Myriad Bold"/>
                <a:ea typeface="Myriad Bold"/>
                <a:cs typeface="Myriad Bold"/>
                <a:sym typeface="Myriad Bold"/>
              </a:rPr>
              <a:t>You Can Help Fund God’s Miracles</a:t>
            </a:r>
          </a:p>
        </p:txBody>
      </p:sp>
      <p:sp>
        <p:nvSpPr>
          <p:cNvPr name="AutoShape 9" id="9"/>
          <p:cNvSpPr/>
          <p:nvPr/>
        </p:nvSpPr>
        <p:spPr>
          <a:xfrm>
            <a:off x="2248507" y="390919"/>
            <a:ext cx="0" cy="1269907"/>
          </a:xfrm>
          <a:prstGeom prst="line">
            <a:avLst/>
          </a:prstGeom>
          <a:ln cap="flat" w="38100">
            <a:solidFill>
              <a:srgbClr val="063048"/>
            </a:solidFill>
            <a:prstDash val="solid"/>
            <a:headEnd type="none" len="sm" w="sm"/>
            <a:tailEnd type="none" len="sm" w="sm"/>
          </a:ln>
        </p:spPr>
      </p:sp>
      <p:sp>
        <p:nvSpPr>
          <p:cNvPr name="Freeform 10" id="10"/>
          <p:cNvSpPr/>
          <p:nvPr/>
        </p:nvSpPr>
        <p:spPr>
          <a:xfrm flipH="false" flipV="false" rot="0">
            <a:off x="2514912" y="0"/>
            <a:ext cx="2120973" cy="2120973"/>
          </a:xfrm>
          <a:custGeom>
            <a:avLst/>
            <a:gdLst/>
            <a:ahLst/>
            <a:cxnLst/>
            <a:rect r="r" b="b" t="t" l="l"/>
            <a:pathLst>
              <a:path h="2120973" w="2120973">
                <a:moveTo>
                  <a:pt x="0" y="0"/>
                </a:moveTo>
                <a:lnTo>
                  <a:pt x="2120973" y="0"/>
                </a:lnTo>
                <a:lnTo>
                  <a:pt x="2120973" y="2120973"/>
                </a:lnTo>
                <a:lnTo>
                  <a:pt x="0" y="2120973"/>
                </a:lnTo>
                <a:lnTo>
                  <a:pt x="0" y="0"/>
                </a:lnTo>
                <a:close/>
              </a:path>
            </a:pathLst>
          </a:custGeom>
          <a:blipFill>
            <a:blip r:embed="rId11"/>
            <a:stretch>
              <a:fillRect l="0" t="0" r="0" b="0"/>
            </a:stretch>
          </a:blipFill>
        </p:spPr>
      </p:sp>
      <p:sp>
        <p:nvSpPr>
          <p:cNvPr name="Freeform 11" id="11"/>
          <p:cNvSpPr/>
          <p:nvPr/>
        </p:nvSpPr>
        <p:spPr>
          <a:xfrm flipH="false" flipV="false" rot="0">
            <a:off x="30678" y="170153"/>
            <a:ext cx="2217829" cy="1780668"/>
          </a:xfrm>
          <a:custGeom>
            <a:avLst/>
            <a:gdLst/>
            <a:ahLst/>
            <a:cxnLst/>
            <a:rect r="r" b="b" t="t" l="l"/>
            <a:pathLst>
              <a:path h="1780668" w="2217829">
                <a:moveTo>
                  <a:pt x="0" y="0"/>
                </a:moveTo>
                <a:lnTo>
                  <a:pt x="2217829" y="0"/>
                </a:lnTo>
                <a:lnTo>
                  <a:pt x="2217829" y="1780667"/>
                </a:lnTo>
                <a:lnTo>
                  <a:pt x="0" y="1780667"/>
                </a:lnTo>
                <a:lnTo>
                  <a:pt x="0" y="0"/>
                </a:lnTo>
                <a:close/>
              </a:path>
            </a:pathLst>
          </a:custGeom>
          <a:blipFill>
            <a:blip r:embed="rId12"/>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23037" r="0" b="-23037"/>
            </a:stretch>
          </a:blipFill>
        </p:spPr>
      </p:sp>
      <p:sp>
        <p:nvSpPr>
          <p:cNvPr name="Freeform 3" id="3"/>
          <p:cNvSpPr/>
          <p:nvPr/>
        </p:nvSpPr>
        <p:spPr>
          <a:xfrm flipH="false" flipV="false" rot="0">
            <a:off x="2400605" y="1806849"/>
            <a:ext cx="13486790" cy="7451451"/>
          </a:xfrm>
          <a:custGeom>
            <a:avLst/>
            <a:gdLst/>
            <a:ahLst/>
            <a:cxnLst/>
            <a:rect r="r" b="b" t="t" l="l"/>
            <a:pathLst>
              <a:path h="7451451" w="13486790">
                <a:moveTo>
                  <a:pt x="0" y="0"/>
                </a:moveTo>
                <a:lnTo>
                  <a:pt x="13486790" y="0"/>
                </a:lnTo>
                <a:lnTo>
                  <a:pt x="13486790" y="7451451"/>
                </a:lnTo>
                <a:lnTo>
                  <a:pt x="0" y="7451451"/>
                </a:lnTo>
                <a:lnTo>
                  <a:pt x="0" y="0"/>
                </a:lnTo>
                <a:close/>
              </a:path>
            </a:pathLst>
          </a:custGeom>
          <a:blipFill>
            <a:blip r:embed="rId3">
              <a:alphaModFix amt="8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373608" y="348375"/>
            <a:ext cx="892020" cy="888776"/>
          </a:xfrm>
          <a:custGeom>
            <a:avLst/>
            <a:gdLst/>
            <a:ahLst/>
            <a:cxnLst/>
            <a:rect r="r" b="b" t="t" l="l"/>
            <a:pathLst>
              <a:path h="888776" w="892020">
                <a:moveTo>
                  <a:pt x="0" y="0"/>
                </a:moveTo>
                <a:lnTo>
                  <a:pt x="892020" y="0"/>
                </a:lnTo>
                <a:lnTo>
                  <a:pt x="892020" y="888776"/>
                </a:lnTo>
                <a:lnTo>
                  <a:pt x="0" y="8887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5715292" y="351212"/>
            <a:ext cx="887358" cy="887358"/>
          </a:xfrm>
          <a:custGeom>
            <a:avLst/>
            <a:gdLst/>
            <a:ahLst/>
            <a:cxnLst/>
            <a:rect r="r" b="b" t="t" l="l"/>
            <a:pathLst>
              <a:path h="887358" w="887358">
                <a:moveTo>
                  <a:pt x="0" y="0"/>
                </a:moveTo>
                <a:lnTo>
                  <a:pt x="887358" y="0"/>
                </a:lnTo>
                <a:lnTo>
                  <a:pt x="887358" y="887358"/>
                </a:lnTo>
                <a:lnTo>
                  <a:pt x="0" y="8873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7052314" y="351212"/>
            <a:ext cx="887358" cy="887358"/>
          </a:xfrm>
          <a:custGeom>
            <a:avLst/>
            <a:gdLst/>
            <a:ahLst/>
            <a:cxnLst/>
            <a:rect r="r" b="b" t="t" l="l"/>
            <a:pathLst>
              <a:path h="887358" w="887358">
                <a:moveTo>
                  <a:pt x="0" y="0"/>
                </a:moveTo>
                <a:lnTo>
                  <a:pt x="887358" y="0"/>
                </a:lnTo>
                <a:lnTo>
                  <a:pt x="887358" y="887358"/>
                </a:lnTo>
                <a:lnTo>
                  <a:pt x="0" y="8873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2842812" y="3982186"/>
            <a:ext cx="12599974" cy="4752975"/>
          </a:xfrm>
          <a:prstGeom prst="rect">
            <a:avLst/>
          </a:prstGeom>
        </p:spPr>
        <p:txBody>
          <a:bodyPr anchor="t" rtlCol="false" tIns="0" lIns="0" bIns="0" rIns="0">
            <a:spAutoFit/>
          </a:bodyPr>
          <a:lstStyle/>
          <a:p>
            <a:pPr algn="l" marL="647697" indent="-323848" lvl="1">
              <a:lnSpc>
                <a:spcPts val="4199"/>
              </a:lnSpc>
              <a:buFont typeface="Arial"/>
              <a:buChar char="•"/>
            </a:pPr>
            <a:r>
              <a:rPr lang="en-US" sz="2999">
                <a:solidFill>
                  <a:srgbClr val="000000"/>
                </a:solidFill>
                <a:latin typeface="Myriad"/>
                <a:ea typeface="Myriad"/>
                <a:cs typeface="Myriad"/>
                <a:sym typeface="Myriad"/>
              </a:rPr>
              <a:t>In 2025, Ascend served 412 abortion-minded and at-risk women.</a:t>
            </a:r>
          </a:p>
          <a:p>
            <a:pPr algn="l" marL="647697" indent="-323848" lvl="1">
              <a:lnSpc>
                <a:spcPts val="4199"/>
              </a:lnSpc>
              <a:buFont typeface="Arial"/>
              <a:buChar char="•"/>
            </a:pPr>
            <a:r>
              <a:rPr lang="en-US" sz="2999">
                <a:solidFill>
                  <a:srgbClr val="000000"/>
                </a:solidFill>
                <a:latin typeface="Myriad"/>
                <a:ea typeface="Myriad"/>
                <a:cs typeface="Myriad"/>
                <a:sym typeface="Myriad"/>
              </a:rPr>
              <a:t>In 2025, Ascend conducted 740 pregnancy tests, 558 ultrasounds, 336 advocacy appointments, and 208 Parenting Plus classes. </a:t>
            </a:r>
          </a:p>
          <a:p>
            <a:pPr algn="l" marL="647697" indent="-323848" lvl="1">
              <a:lnSpc>
                <a:spcPts val="4199"/>
              </a:lnSpc>
              <a:buFont typeface="Arial"/>
              <a:buChar char="•"/>
            </a:pPr>
            <a:r>
              <a:rPr lang="en-US" sz="2999">
                <a:solidFill>
                  <a:srgbClr val="000000"/>
                </a:solidFill>
                <a:latin typeface="Myriad"/>
                <a:ea typeface="Myriad"/>
                <a:cs typeface="Myriad"/>
                <a:sym typeface="Myriad"/>
              </a:rPr>
              <a:t>In 2025, Ascend distributed 350 material goods packs (gently used clothing, diapers, formula). </a:t>
            </a:r>
          </a:p>
          <a:p>
            <a:pPr algn="l" marL="647697" indent="-323848" lvl="1">
              <a:lnSpc>
                <a:spcPts val="4199"/>
              </a:lnSpc>
              <a:buFont typeface="Arial"/>
              <a:buChar char="•"/>
            </a:pPr>
            <a:r>
              <a:rPr lang="en-US" sz="2999">
                <a:solidFill>
                  <a:srgbClr val="000000"/>
                </a:solidFill>
                <a:latin typeface="Myriad"/>
                <a:ea typeface="Myriad"/>
                <a:cs typeface="Myriad"/>
                <a:sym typeface="Myriad"/>
              </a:rPr>
              <a:t>Our largest age group is 20–24-year-olds.</a:t>
            </a:r>
          </a:p>
          <a:p>
            <a:pPr algn="l" marL="647697" indent="-323848" lvl="1">
              <a:lnSpc>
                <a:spcPts val="4199"/>
              </a:lnSpc>
              <a:buFont typeface="Arial"/>
              <a:buChar char="•"/>
            </a:pPr>
            <a:r>
              <a:rPr lang="en-US" sz="2999">
                <a:solidFill>
                  <a:srgbClr val="000000"/>
                </a:solidFill>
                <a:latin typeface="Myriad"/>
                <a:ea typeface="Myriad"/>
                <a:cs typeface="Myriad"/>
                <a:sym typeface="Myriad"/>
              </a:rPr>
              <a:t>In the past year 75% of the women served were unmarried.</a:t>
            </a:r>
          </a:p>
          <a:p>
            <a:pPr algn="l" marL="647697" indent="-323848" lvl="1">
              <a:lnSpc>
                <a:spcPts val="4199"/>
              </a:lnSpc>
              <a:buFont typeface="Arial"/>
              <a:buChar char="•"/>
            </a:pPr>
            <a:r>
              <a:rPr lang="en-US" sz="2999">
                <a:solidFill>
                  <a:srgbClr val="000000"/>
                </a:solidFill>
                <a:latin typeface="Myriad"/>
                <a:ea typeface="Myriad"/>
                <a:cs typeface="Myriad"/>
                <a:sym typeface="Myriad"/>
              </a:rPr>
              <a:t>Every client who walks through the doors of Ascend has the opportunity to hear the Gospel and receive prayer. </a:t>
            </a:r>
            <a:r>
              <a:rPr lang="en-US" sz="2999">
                <a:solidFill>
                  <a:srgbClr val="000000"/>
                </a:solidFill>
                <a:latin typeface="Myriad"/>
                <a:ea typeface="Myriad"/>
                <a:cs typeface="Myriad"/>
                <a:sym typeface="Myriad"/>
              </a:rPr>
              <a:t> </a:t>
            </a:r>
          </a:p>
        </p:txBody>
      </p:sp>
      <p:sp>
        <p:nvSpPr>
          <p:cNvPr name="AutoShape 8" id="8"/>
          <p:cNvSpPr/>
          <p:nvPr/>
        </p:nvSpPr>
        <p:spPr>
          <a:xfrm>
            <a:off x="2248507" y="390919"/>
            <a:ext cx="0" cy="1269907"/>
          </a:xfrm>
          <a:prstGeom prst="line">
            <a:avLst/>
          </a:prstGeom>
          <a:ln cap="flat" w="38100">
            <a:solidFill>
              <a:srgbClr val="063048"/>
            </a:solidFill>
            <a:prstDash val="solid"/>
            <a:headEnd type="none" len="sm" w="sm"/>
            <a:tailEnd type="none" len="sm" w="sm"/>
          </a:ln>
        </p:spPr>
      </p:sp>
      <p:sp>
        <p:nvSpPr>
          <p:cNvPr name="Freeform 9" id="9"/>
          <p:cNvSpPr/>
          <p:nvPr/>
        </p:nvSpPr>
        <p:spPr>
          <a:xfrm flipH="false" flipV="false" rot="0">
            <a:off x="2514912" y="0"/>
            <a:ext cx="2120973" cy="2120973"/>
          </a:xfrm>
          <a:custGeom>
            <a:avLst/>
            <a:gdLst/>
            <a:ahLst/>
            <a:cxnLst/>
            <a:rect r="r" b="b" t="t" l="l"/>
            <a:pathLst>
              <a:path h="2120973" w="2120973">
                <a:moveTo>
                  <a:pt x="0" y="0"/>
                </a:moveTo>
                <a:lnTo>
                  <a:pt x="2120973" y="0"/>
                </a:lnTo>
                <a:lnTo>
                  <a:pt x="2120973" y="2120973"/>
                </a:lnTo>
                <a:lnTo>
                  <a:pt x="0" y="2120973"/>
                </a:lnTo>
                <a:lnTo>
                  <a:pt x="0" y="0"/>
                </a:lnTo>
                <a:close/>
              </a:path>
            </a:pathLst>
          </a:custGeom>
          <a:blipFill>
            <a:blip r:embed="rId11"/>
            <a:stretch>
              <a:fillRect l="0" t="0" r="0" b="0"/>
            </a:stretch>
          </a:blipFill>
        </p:spPr>
      </p:sp>
      <p:sp>
        <p:nvSpPr>
          <p:cNvPr name="Freeform 10" id="10"/>
          <p:cNvSpPr/>
          <p:nvPr/>
        </p:nvSpPr>
        <p:spPr>
          <a:xfrm flipH="false" flipV="false" rot="0">
            <a:off x="30678" y="170153"/>
            <a:ext cx="2217829" cy="1780668"/>
          </a:xfrm>
          <a:custGeom>
            <a:avLst/>
            <a:gdLst/>
            <a:ahLst/>
            <a:cxnLst/>
            <a:rect r="r" b="b" t="t" l="l"/>
            <a:pathLst>
              <a:path h="1780668" w="2217829">
                <a:moveTo>
                  <a:pt x="0" y="0"/>
                </a:moveTo>
                <a:lnTo>
                  <a:pt x="2217829" y="0"/>
                </a:lnTo>
                <a:lnTo>
                  <a:pt x="2217829" y="1780667"/>
                </a:lnTo>
                <a:lnTo>
                  <a:pt x="0" y="1780667"/>
                </a:lnTo>
                <a:lnTo>
                  <a:pt x="0" y="0"/>
                </a:lnTo>
                <a:close/>
              </a:path>
            </a:pathLst>
          </a:custGeom>
          <a:blipFill>
            <a:blip r:embed="rId12"/>
            <a:stretch>
              <a:fillRect l="0" t="0" r="0" b="0"/>
            </a:stretch>
          </a:blipFill>
        </p:spPr>
      </p:sp>
      <p:sp>
        <p:nvSpPr>
          <p:cNvPr name="TextBox 11" id="11"/>
          <p:cNvSpPr txBox="true"/>
          <p:nvPr/>
        </p:nvSpPr>
        <p:spPr>
          <a:xfrm rot="0">
            <a:off x="2842812" y="1731745"/>
            <a:ext cx="12599974" cy="2067561"/>
          </a:xfrm>
          <a:prstGeom prst="rect">
            <a:avLst/>
          </a:prstGeom>
        </p:spPr>
        <p:txBody>
          <a:bodyPr anchor="t" rtlCol="false" tIns="0" lIns="0" bIns="0" rIns="0">
            <a:spAutoFit/>
          </a:bodyPr>
          <a:lstStyle/>
          <a:p>
            <a:pPr algn="ctr">
              <a:lnSpc>
                <a:spcPts val="7839"/>
              </a:lnSpc>
            </a:pPr>
            <a:r>
              <a:rPr lang="en-US" sz="5599" b="true">
                <a:solidFill>
                  <a:srgbClr val="000000"/>
                </a:solidFill>
                <a:latin typeface="Myriad Bold"/>
                <a:ea typeface="Myriad Bold"/>
                <a:cs typeface="Myriad Bold"/>
                <a:sym typeface="Myriad Bold"/>
              </a:rPr>
              <a:t>Ascend Women’s Care &amp; Family Support Fast Facts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23037" r="0" b="-23037"/>
            </a:stretch>
          </a:blipFill>
        </p:spPr>
      </p:sp>
      <p:sp>
        <p:nvSpPr>
          <p:cNvPr name="Freeform 3" id="3"/>
          <p:cNvSpPr/>
          <p:nvPr/>
        </p:nvSpPr>
        <p:spPr>
          <a:xfrm flipH="false" flipV="false" rot="0">
            <a:off x="3386968" y="2329791"/>
            <a:ext cx="11514064" cy="6361520"/>
          </a:xfrm>
          <a:custGeom>
            <a:avLst/>
            <a:gdLst/>
            <a:ahLst/>
            <a:cxnLst/>
            <a:rect r="r" b="b" t="t" l="l"/>
            <a:pathLst>
              <a:path h="6361520" w="11514064">
                <a:moveTo>
                  <a:pt x="0" y="0"/>
                </a:moveTo>
                <a:lnTo>
                  <a:pt x="11514064" y="0"/>
                </a:lnTo>
                <a:lnTo>
                  <a:pt x="11514064" y="6361520"/>
                </a:lnTo>
                <a:lnTo>
                  <a:pt x="0" y="6361520"/>
                </a:lnTo>
                <a:lnTo>
                  <a:pt x="0" y="0"/>
                </a:lnTo>
                <a:close/>
              </a:path>
            </a:pathLst>
          </a:custGeom>
          <a:blipFill>
            <a:blip r:embed="rId3">
              <a:alphaModFix amt="8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373608" y="348375"/>
            <a:ext cx="892020" cy="888776"/>
          </a:xfrm>
          <a:custGeom>
            <a:avLst/>
            <a:gdLst/>
            <a:ahLst/>
            <a:cxnLst/>
            <a:rect r="r" b="b" t="t" l="l"/>
            <a:pathLst>
              <a:path h="888776" w="892020">
                <a:moveTo>
                  <a:pt x="0" y="0"/>
                </a:moveTo>
                <a:lnTo>
                  <a:pt x="892020" y="0"/>
                </a:lnTo>
                <a:lnTo>
                  <a:pt x="892020" y="888776"/>
                </a:lnTo>
                <a:lnTo>
                  <a:pt x="0" y="8887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5715292" y="351212"/>
            <a:ext cx="887358" cy="887358"/>
          </a:xfrm>
          <a:custGeom>
            <a:avLst/>
            <a:gdLst/>
            <a:ahLst/>
            <a:cxnLst/>
            <a:rect r="r" b="b" t="t" l="l"/>
            <a:pathLst>
              <a:path h="887358" w="887358">
                <a:moveTo>
                  <a:pt x="0" y="0"/>
                </a:moveTo>
                <a:lnTo>
                  <a:pt x="887358" y="0"/>
                </a:lnTo>
                <a:lnTo>
                  <a:pt x="887358" y="887358"/>
                </a:lnTo>
                <a:lnTo>
                  <a:pt x="0" y="8873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7052314" y="351212"/>
            <a:ext cx="887358" cy="887358"/>
          </a:xfrm>
          <a:custGeom>
            <a:avLst/>
            <a:gdLst/>
            <a:ahLst/>
            <a:cxnLst/>
            <a:rect r="r" b="b" t="t" l="l"/>
            <a:pathLst>
              <a:path h="887358" w="887358">
                <a:moveTo>
                  <a:pt x="0" y="0"/>
                </a:moveTo>
                <a:lnTo>
                  <a:pt x="887358" y="0"/>
                </a:lnTo>
                <a:lnTo>
                  <a:pt x="887358" y="887358"/>
                </a:lnTo>
                <a:lnTo>
                  <a:pt x="0" y="8873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3334953" y="3529776"/>
            <a:ext cx="11618093" cy="4512310"/>
          </a:xfrm>
          <a:prstGeom prst="rect">
            <a:avLst/>
          </a:prstGeom>
        </p:spPr>
        <p:txBody>
          <a:bodyPr anchor="t" rtlCol="false" tIns="0" lIns="0" bIns="0" rIns="0">
            <a:spAutoFit/>
          </a:bodyPr>
          <a:lstStyle/>
          <a:p>
            <a:pPr algn="ctr">
              <a:lnSpc>
                <a:spcPts val="4479"/>
              </a:lnSpc>
            </a:pPr>
            <a:r>
              <a:rPr lang="en-US" sz="3199">
                <a:solidFill>
                  <a:srgbClr val="000000"/>
                </a:solidFill>
                <a:latin typeface="Myriad"/>
                <a:ea typeface="Myriad"/>
                <a:cs typeface="Myriad"/>
                <a:sym typeface="Myriad"/>
              </a:rPr>
              <a:t>Donate online at </a:t>
            </a:r>
            <a:r>
              <a:rPr lang="en-US" sz="3199" u="sng">
                <a:solidFill>
                  <a:srgbClr val="000000"/>
                </a:solidFill>
                <a:latin typeface="Myriad"/>
                <a:ea typeface="Myriad"/>
                <a:cs typeface="Myriad"/>
                <a:sym typeface="Myriad"/>
                <a:hlinkClick r:id="rId11" tooltip="https://www.ascendwga.com/bbb2026"/>
              </a:rPr>
              <a:t>www.ascend/bbb202</a:t>
            </a:r>
            <a:r>
              <a:rPr lang="en-US" sz="3199" u="sng">
                <a:solidFill>
                  <a:srgbClr val="000000"/>
                </a:solidFill>
                <a:latin typeface="Myriad"/>
                <a:ea typeface="Myriad"/>
                <a:cs typeface="Myriad"/>
                <a:sym typeface="Myriad"/>
                <a:hlinkClick r:id="rId12" tooltip="https://www.ascendwga.com/bbb2026"/>
              </a:rPr>
              <a:t>6</a:t>
            </a:r>
          </a:p>
          <a:p>
            <a:pPr algn="ctr">
              <a:lnSpc>
                <a:spcPts val="4479"/>
              </a:lnSpc>
            </a:pPr>
          </a:p>
          <a:p>
            <a:pPr algn="ctr">
              <a:lnSpc>
                <a:spcPts val="4479"/>
              </a:lnSpc>
            </a:pPr>
            <a:r>
              <a:rPr lang="en-US" sz="3199">
                <a:solidFill>
                  <a:srgbClr val="000000"/>
                </a:solidFill>
                <a:latin typeface="Myriad"/>
                <a:ea typeface="Myriad"/>
                <a:cs typeface="Myriad"/>
                <a:sym typeface="Myriad"/>
              </a:rPr>
              <a:t>Visit us for a tour. For more information         </a:t>
            </a:r>
            <a:r>
              <a:rPr lang="en-US" sz="3199" u="sng">
                <a:solidFill>
                  <a:srgbClr val="000000"/>
                </a:solidFill>
                <a:latin typeface="Myriad"/>
                <a:ea typeface="Myriad"/>
                <a:cs typeface="Myriad"/>
                <a:sym typeface="Myriad"/>
                <a:hlinkClick r:id="rId13" tooltip="https://www.ascendwga.com/tours"/>
              </a:rPr>
              <a:t>www.ascendwga.com/tours</a:t>
            </a:r>
          </a:p>
          <a:p>
            <a:pPr algn="ctr">
              <a:lnSpc>
                <a:spcPts val="4479"/>
              </a:lnSpc>
            </a:pPr>
          </a:p>
          <a:p>
            <a:pPr algn="ctr">
              <a:lnSpc>
                <a:spcPts val="4479"/>
              </a:lnSpc>
            </a:pPr>
            <a:r>
              <a:rPr lang="en-US" sz="3199">
                <a:solidFill>
                  <a:srgbClr val="000000"/>
                </a:solidFill>
                <a:latin typeface="Myriad"/>
                <a:ea typeface="Myriad"/>
                <a:cs typeface="Myriad"/>
                <a:sym typeface="Myriad"/>
              </a:rPr>
              <a:t>Contact us with any questions or for support at 678-390-7861 or grakestraw@ascendwga.com</a:t>
            </a:r>
          </a:p>
          <a:p>
            <a:pPr algn="l">
              <a:lnSpc>
                <a:spcPts val="4199"/>
              </a:lnSpc>
            </a:pPr>
          </a:p>
        </p:txBody>
      </p:sp>
      <p:sp>
        <p:nvSpPr>
          <p:cNvPr name="AutoShape 8" id="8"/>
          <p:cNvSpPr/>
          <p:nvPr/>
        </p:nvSpPr>
        <p:spPr>
          <a:xfrm>
            <a:off x="2248507" y="390919"/>
            <a:ext cx="0" cy="1269907"/>
          </a:xfrm>
          <a:prstGeom prst="line">
            <a:avLst/>
          </a:prstGeom>
          <a:ln cap="flat" w="38100">
            <a:solidFill>
              <a:srgbClr val="063048"/>
            </a:solidFill>
            <a:prstDash val="solid"/>
            <a:headEnd type="none" len="sm" w="sm"/>
            <a:tailEnd type="none" len="sm" w="sm"/>
          </a:ln>
        </p:spPr>
      </p:sp>
      <p:sp>
        <p:nvSpPr>
          <p:cNvPr name="Freeform 9" id="9"/>
          <p:cNvSpPr/>
          <p:nvPr/>
        </p:nvSpPr>
        <p:spPr>
          <a:xfrm flipH="false" flipV="false" rot="0">
            <a:off x="2514912" y="0"/>
            <a:ext cx="2120973" cy="2120973"/>
          </a:xfrm>
          <a:custGeom>
            <a:avLst/>
            <a:gdLst/>
            <a:ahLst/>
            <a:cxnLst/>
            <a:rect r="r" b="b" t="t" l="l"/>
            <a:pathLst>
              <a:path h="2120973" w="2120973">
                <a:moveTo>
                  <a:pt x="0" y="0"/>
                </a:moveTo>
                <a:lnTo>
                  <a:pt x="2120973" y="0"/>
                </a:lnTo>
                <a:lnTo>
                  <a:pt x="2120973" y="2120973"/>
                </a:lnTo>
                <a:lnTo>
                  <a:pt x="0" y="2120973"/>
                </a:lnTo>
                <a:lnTo>
                  <a:pt x="0" y="0"/>
                </a:lnTo>
                <a:close/>
              </a:path>
            </a:pathLst>
          </a:custGeom>
          <a:blipFill>
            <a:blip r:embed="rId14"/>
            <a:stretch>
              <a:fillRect l="0" t="0" r="0" b="0"/>
            </a:stretch>
          </a:blipFill>
        </p:spPr>
      </p:sp>
      <p:sp>
        <p:nvSpPr>
          <p:cNvPr name="Freeform 10" id="10"/>
          <p:cNvSpPr/>
          <p:nvPr/>
        </p:nvSpPr>
        <p:spPr>
          <a:xfrm flipH="false" flipV="false" rot="0">
            <a:off x="30678" y="170153"/>
            <a:ext cx="2217829" cy="1780668"/>
          </a:xfrm>
          <a:custGeom>
            <a:avLst/>
            <a:gdLst/>
            <a:ahLst/>
            <a:cxnLst/>
            <a:rect r="r" b="b" t="t" l="l"/>
            <a:pathLst>
              <a:path h="1780668" w="2217829">
                <a:moveTo>
                  <a:pt x="0" y="0"/>
                </a:moveTo>
                <a:lnTo>
                  <a:pt x="2217829" y="0"/>
                </a:lnTo>
                <a:lnTo>
                  <a:pt x="2217829" y="1780667"/>
                </a:lnTo>
                <a:lnTo>
                  <a:pt x="0" y="1780667"/>
                </a:lnTo>
                <a:lnTo>
                  <a:pt x="0" y="0"/>
                </a:lnTo>
                <a:close/>
              </a:path>
            </a:pathLst>
          </a:custGeom>
          <a:blipFill>
            <a:blip r:embed="rId1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DAG3rFtjgK0</dc:identifier>
  <dcterms:modified xsi:type="dcterms:W3CDTF">2011-08-01T06:04:30Z</dcterms:modified>
  <cp:revision>1</cp:revision>
  <dc:title>BBB Presentation Slides</dc:title>
</cp:coreProperties>
</file>